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7"/>
  </p:notesMasterIdLst>
  <p:handoutMasterIdLst>
    <p:handoutMasterId r:id="rId88"/>
  </p:handoutMasterIdLst>
  <p:sldIdLst>
    <p:sldId id="257" r:id="rId3"/>
    <p:sldId id="258" r:id="rId4"/>
    <p:sldId id="260" r:id="rId5"/>
    <p:sldId id="261" r:id="rId6"/>
    <p:sldId id="262" r:id="rId7"/>
    <p:sldId id="349"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47" r:id="rId21"/>
    <p:sldId id="277" r:id="rId22"/>
    <p:sldId id="279" r:id="rId23"/>
    <p:sldId id="278" r:id="rId24"/>
    <p:sldId id="280" r:id="rId25"/>
    <p:sldId id="287" r:id="rId26"/>
    <p:sldId id="288" r:id="rId27"/>
    <p:sldId id="289" r:id="rId28"/>
    <p:sldId id="290" r:id="rId29"/>
    <p:sldId id="281" r:id="rId30"/>
    <p:sldId id="282" r:id="rId31"/>
    <p:sldId id="284" r:id="rId32"/>
    <p:sldId id="286" r:id="rId33"/>
    <p:sldId id="285" r:id="rId34"/>
    <p:sldId id="291" r:id="rId35"/>
    <p:sldId id="348"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06" r:id="rId50"/>
    <p:sldId id="307" r:id="rId51"/>
    <p:sldId id="309" r:id="rId52"/>
    <p:sldId id="308" r:id="rId53"/>
    <p:sldId id="310" r:id="rId54"/>
    <p:sldId id="312" r:id="rId55"/>
    <p:sldId id="313" r:id="rId56"/>
    <p:sldId id="314" r:id="rId57"/>
    <p:sldId id="315" r:id="rId58"/>
    <p:sldId id="316" r:id="rId59"/>
    <p:sldId id="317" r:id="rId60"/>
    <p:sldId id="324" r:id="rId61"/>
    <p:sldId id="318" r:id="rId62"/>
    <p:sldId id="319" r:id="rId63"/>
    <p:sldId id="321" r:id="rId64"/>
    <p:sldId id="322" r:id="rId65"/>
    <p:sldId id="325" r:id="rId66"/>
    <p:sldId id="326"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3" r:id="rId84"/>
    <p:sldId id="346" r:id="rId85"/>
    <p:sldId id="32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349"/>
            <p14:sldId id="264"/>
            <p14:sldId id="265"/>
            <p14:sldId id="266"/>
            <p14:sldId id="267"/>
            <p14:sldId id="268"/>
            <p14:sldId id="269"/>
            <p14:sldId id="270"/>
            <p14:sldId id="271"/>
            <p14:sldId id="272"/>
            <p14:sldId id="273"/>
            <p14:sldId id="274"/>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429" autoAdjust="0"/>
  </p:normalViewPr>
  <p:slideViewPr>
    <p:cSldViewPr snapToGrid="0">
      <p:cViewPr varScale="1">
        <p:scale>
          <a:sx n="90" d="100"/>
          <a:sy n="90" d="100"/>
        </p:scale>
        <p:origin x="1392" y="78"/>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10/8/2021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a:t>
            </a:fld>
            <a:endParaRPr lang="en-US"/>
          </a:p>
        </p:txBody>
      </p:sp>
    </p:spTree>
    <p:extLst>
      <p:ext uri="{BB962C8B-B14F-4D97-AF65-F5344CB8AC3E}">
        <p14:creationId xmlns:p14="http://schemas.microsoft.com/office/powerpoint/2010/main" val="3975261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support high-level insertion, </a:t>
            </a:r>
            <a:r>
              <a:rPr lang="en-US" b="0" i="0" dirty="0" err="1">
                <a:solidFill>
                  <a:srgbClr val="000000"/>
                </a:solidFill>
                <a:effectLst/>
                <a:latin typeface="Arial" panose="020B0604020202020204" pitchFamily="34" charset="0"/>
              </a:rPr>
              <a:t>updation</a:t>
            </a:r>
            <a:r>
              <a:rPr lang="en-US" b="0" i="0" dirty="0">
                <a:solidFill>
                  <a:srgbClr val="000000"/>
                </a:solidFill>
                <a:effectLst/>
                <a:latin typeface="Arial" panose="020B0604020202020204" pitchFamily="34" charset="0"/>
              </a:rPr>
              <a:t>, and deletion. This must not be limited to a single row, that is, it must also support union, intersection and minus operations to yield sets of data records.</a:t>
            </a:r>
          </a:p>
          <a:p>
            <a:br>
              <a:rPr lang="en-US" dirty="0"/>
            </a:br>
            <a:endParaRPr lang="en-US"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data stored in a database must be independent of the applications that access the database. Any change in the physical structure of a database must not have any impact on how the data is being accessed by external applications.</a:t>
            </a:r>
          </a:p>
          <a:p>
            <a:br>
              <a:rPr lang="en-US" dirty="0"/>
            </a:br>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pPr algn="just"/>
            <a:r>
              <a:rPr lang="en-US" b="0" i="0" dirty="0">
                <a:solidFill>
                  <a:srgbClr val="000000"/>
                </a:solidFill>
                <a:effectLst/>
                <a:latin typeface="Arial" panose="020B0604020202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br>
              <a:rPr lang="en-US" dirty="0"/>
            </a:br>
            <a:endParaRPr lang="en-US"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pPr algn="just"/>
            <a:r>
              <a:rPr lang="en-US" b="0" i="0" dirty="0">
                <a:solidFill>
                  <a:srgbClr val="000000"/>
                </a:solidFill>
                <a:effectLst/>
                <a:latin typeface="Arial" panose="020B0604020202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br>
              <a:rPr lang="en-US" dirty="0"/>
            </a:br>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endParaRPr lang="en-US"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pPr algn="just"/>
            <a:r>
              <a:rPr lang="en-US" b="0" i="0" dirty="0">
                <a:solidFill>
                  <a:srgbClr val="000000"/>
                </a:solidFill>
                <a:effectLst/>
                <a:latin typeface="Arial" panose="020B0604020202020204" pitchFamily="34" charset="0"/>
              </a:rPr>
              <a:t>If a system has an interface that provides access to low-level records, then the interface must not be able to subvert the system and bypass security and integrity constraints.</a:t>
            </a:r>
          </a:p>
          <a:p>
            <a:br>
              <a:rPr lang="en-US" dirty="0"/>
            </a:br>
            <a:endParaRPr lang="en-US" b="0" i="0" dirty="0">
              <a:solidFill>
                <a:srgbClr val="000000"/>
              </a:solidFill>
              <a:effectLst/>
              <a:latin typeface="Arial" panose="020B0604020202020204" pitchFamily="34" charset="0"/>
            </a:endParaRPr>
          </a:p>
          <a:p>
            <a:pPr algn="just"/>
            <a:endParaRPr lang="en-US" b="0" i="0" dirty="0">
              <a:solidFill>
                <a:srgbClr val="000000"/>
              </a:solidFill>
              <a:effectLst/>
              <a:latin typeface="Arial" panose="020B0604020202020204" pitchFamily="34" charset="0"/>
            </a:endParaRPr>
          </a:p>
          <a:p>
            <a:pPr algn="just"/>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br>
              <a:rPr lang="en-US" dirty="0"/>
            </a:br>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32</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815889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62</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68</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Information Rule</a:t>
            </a:r>
            <a:endParaRPr lang="en-US" b="0" u="none" dirty="0"/>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The data stored in a database, may it be user data or metadata, must be a value of some table cell. Everything in a database must be stored in a table format.</a:t>
            </a:r>
          </a:p>
          <a:p>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pPr algn="just"/>
            <a:r>
              <a:rPr lang="en-US" b="0" i="0" dirty="0">
                <a:solidFill>
                  <a:srgbClr val="000000"/>
                </a:solidFill>
                <a:effectLst/>
                <a:latin typeface="Arial" panose="020B0604020202020204" pitchFamily="34" charset="0"/>
              </a:rPr>
              <a:t>Every single data element (value) is guaranteed to be accessible logically with a combination of table-name, primary-key (row value), and attribute-name (column value). No other means, such as pointers, can be used to access data.</a:t>
            </a:r>
          </a:p>
          <a:p>
            <a:br>
              <a:rPr lang="en-US" dirty="0"/>
            </a:br>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pPr algn="just"/>
            <a:r>
              <a:rPr lang="en-US" b="0" i="0" dirty="0">
                <a:solidFill>
                  <a:srgbClr val="000000"/>
                </a:solidFill>
                <a:effectLst/>
                <a:latin typeface="Arial" panose="020B0604020202020204" pitchFamily="34" charset="0"/>
              </a:rPr>
              <a:t>The NULL values in a database must be given a systematic and uniform treatment. This is a very important rule because a NULL can be interpreted as one the following − data is missing, data is not known, or data is not applicable.</a:t>
            </a:r>
          </a:p>
          <a:p>
            <a:br>
              <a:rPr lang="en-US" dirty="0"/>
            </a:b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pPr algn="just"/>
            <a:r>
              <a:rPr lang="en-US" b="0" i="0" dirty="0">
                <a:solidFill>
                  <a:srgbClr val="000000"/>
                </a:solidFill>
                <a:effectLst/>
                <a:latin typeface="Arial" panose="020B0604020202020204" pitchFamily="34" charset="0"/>
              </a:rPr>
              <a:t>The structure description of the entire database must be stored in an online catalog, known as </a:t>
            </a:r>
            <a:r>
              <a:rPr lang="en-US" b="1" i="0" dirty="0">
                <a:solidFill>
                  <a:srgbClr val="000000"/>
                </a:solidFill>
                <a:effectLst/>
                <a:latin typeface="Arial" panose="020B0604020202020204" pitchFamily="34" charset="0"/>
              </a:rPr>
              <a:t>data dictionary</a:t>
            </a:r>
            <a:r>
              <a:rPr lang="en-US" b="0" i="0" dirty="0">
                <a:solidFill>
                  <a:srgbClr val="000000"/>
                </a:solidFill>
                <a:effectLst/>
                <a:latin typeface="Arial" panose="020B0604020202020204" pitchFamily="34" charset="0"/>
              </a:rPr>
              <a:t>, which can be accessed by authorized users. Users can use the same query language to access the catalog which they use to access the database itself.</a:t>
            </a:r>
          </a:p>
          <a:p>
            <a:br>
              <a:rPr lang="en-US" dirty="0"/>
            </a:br>
            <a:endParaRPr lang="en-US"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pPr algn="just"/>
            <a:r>
              <a:rPr lang="en-US" b="0" i="0" dirty="0">
                <a:solidFill>
                  <a:srgbClr val="000000"/>
                </a:solidFill>
                <a:effectLst/>
                <a:latin typeface="Arial" panose="020B0604020202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br>
              <a:rPr lang="en-US" dirty="0"/>
            </a:b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pPr algn="just"/>
            <a:r>
              <a:rPr lang="en-US" b="0" i="0" dirty="0">
                <a:solidFill>
                  <a:srgbClr val="000000"/>
                </a:solidFill>
                <a:effectLst/>
                <a:latin typeface="Arial" panose="020B0604020202020204" pitchFamily="34" charset="0"/>
              </a:rPr>
              <a:t>All the views of a database, which can theoretically be updated, must also be updatable by the system.</a:t>
            </a:r>
          </a:p>
          <a:p>
            <a:br>
              <a:rPr lang="en-US" dirty="0"/>
            </a:b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8.webp"/><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CDC 2021">
            <a:extLst>
              <a:ext uri="{FF2B5EF4-FFF2-40B4-BE49-F238E27FC236}">
                <a16:creationId xmlns:a16="http://schemas.microsoft.com/office/drawing/2014/main" id="{55674845-361E-44A1-964B-F56BBC25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58" y="5498805"/>
            <a:ext cx="1359195" cy="135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5948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55948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1" name="Rectangle: Rounded Corners 10">
            <a:extLst>
              <a:ext uri="{FF2B5EF4-FFF2-40B4-BE49-F238E27FC236}">
                <a16:creationId xmlns:a16="http://schemas.microsoft.com/office/drawing/2014/main" id="{67809FB8-3119-4F77-89FC-011619BDB4C8}"/>
              </a:ext>
            </a:extLst>
          </p:cNvPr>
          <p:cNvSpPr/>
          <p:nvPr/>
        </p:nvSpPr>
        <p:spPr>
          <a:xfrm>
            <a:off x="4654473" y="255948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981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981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60371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3" y="370155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5A85418C-AA66-4BB8-A469-706DF503B35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3"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3"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0" name="Rectangle: Rounded Corners 9">
            <a:extLst>
              <a:ext uri="{FF2B5EF4-FFF2-40B4-BE49-F238E27FC236}">
                <a16:creationId xmlns:a16="http://schemas.microsoft.com/office/drawing/2014/main" id="{B0D6CC64-A0E2-4B83-AFAC-DDE76DB5B7B1}"/>
              </a:ext>
            </a:extLst>
          </p:cNvPr>
          <p:cNvSpPr/>
          <p:nvPr/>
        </p:nvSpPr>
        <p:spPr>
          <a:xfrm>
            <a:off x="800413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1" name="Rectangle: Rounded Corners 10">
            <a:extLst>
              <a:ext uri="{FF2B5EF4-FFF2-40B4-BE49-F238E27FC236}">
                <a16:creationId xmlns:a16="http://schemas.microsoft.com/office/drawing/2014/main" id="{C9873E9C-E100-4732-9F5A-06F67732EB7B}"/>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2" name="Rectangle: Rounded Corners 11">
            <a:extLst>
              <a:ext uri="{FF2B5EF4-FFF2-40B4-BE49-F238E27FC236}">
                <a16:creationId xmlns:a16="http://schemas.microsoft.com/office/drawing/2014/main" id="{CC381180-9EE9-433C-8B8C-6CCBBF70D5FC}"/>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2" y="25572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5572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4" y="361680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03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A01C35E8-FCAD-4F1A-943D-211FC2E54324}"/>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1"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11" y="255779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0" y="263229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7" y="255779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1" y="365783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1B81B508-A187-43C9-BE3B-2B8204C49486}"/>
              </a:ext>
            </a:extLst>
          </p:cNvPr>
          <p:cNvSpPr/>
          <p:nvPr/>
        </p:nvSpPr>
        <p:spPr>
          <a:xfrm>
            <a:off x="1304812" y="475787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3" name="Rectangle: Rounded Corners 12">
            <a:extLst>
              <a:ext uri="{FF2B5EF4-FFF2-40B4-BE49-F238E27FC236}">
                <a16:creationId xmlns:a16="http://schemas.microsoft.com/office/drawing/2014/main" id="{06EBC593-0C05-4502-9DD1-3C336F33F7E8}"/>
              </a:ext>
            </a:extLst>
          </p:cNvPr>
          <p:cNvSpPr/>
          <p:nvPr/>
        </p:nvSpPr>
        <p:spPr>
          <a:xfrm>
            <a:off x="800413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4" name="Rectangle: Rounded Corners 13">
            <a:extLst>
              <a:ext uri="{FF2B5EF4-FFF2-40B4-BE49-F238E27FC236}">
                <a16:creationId xmlns:a16="http://schemas.microsoft.com/office/drawing/2014/main" id="{212A38F9-BE70-47D1-ADD5-523261580E50}"/>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2"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72"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6"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2"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7" y="370632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2"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8"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8B1A8708-5880-4BAD-94F8-25E779AA929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8" y="15322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7" y="260334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69"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7"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5" y="591296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5" name="Rectangle: Rounded Corners 14">
            <a:extLst>
              <a:ext uri="{FF2B5EF4-FFF2-40B4-BE49-F238E27FC236}">
                <a16:creationId xmlns:a16="http://schemas.microsoft.com/office/drawing/2014/main" id="{79B3A905-9702-4258-9D7D-5D4A726AA3D6}"/>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48359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3"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61155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60334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7942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6" y="367942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4" y="479854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1"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4" y="590295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1" y="59072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6" name="Rectangle: Rounded Corners 15">
            <a:extLst>
              <a:ext uri="{FF2B5EF4-FFF2-40B4-BE49-F238E27FC236}">
                <a16:creationId xmlns:a16="http://schemas.microsoft.com/office/drawing/2014/main" id="{9AFAF7EC-617D-4920-B04A-94B3B3C845C1}"/>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
        <p:nvSpPr>
          <p:cNvPr id="18" name="Rectangle: Rounded Corners 17">
            <a:extLst>
              <a:ext uri="{FF2B5EF4-FFF2-40B4-BE49-F238E27FC236}">
                <a16:creationId xmlns:a16="http://schemas.microsoft.com/office/drawing/2014/main" id="{F6B4BCD2-E8CB-4FB2-9BF8-5C8FF28B89D1}"/>
              </a:ext>
            </a:extLst>
          </p:cNvPr>
          <p:cNvSpPr/>
          <p:nvPr/>
        </p:nvSpPr>
        <p:spPr>
          <a:xfrm>
            <a:off x="8004136"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5927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5" y="365823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5534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5" y="480929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6"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0"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8004135"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
        <p:nvSpPr>
          <p:cNvPr id="16" name="Rectangle: Rounded Corners 15">
            <a:extLst>
              <a:ext uri="{FF2B5EF4-FFF2-40B4-BE49-F238E27FC236}">
                <a16:creationId xmlns:a16="http://schemas.microsoft.com/office/drawing/2014/main" id="{AE581BF8-8F19-4578-A024-D1D4605F86D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0088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43910" y="1710851"/>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1285" y="1821688"/>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2507762"/>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084038"/>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800371"/>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3446" y="4438491"/>
            <a:ext cx="445655" cy="445655"/>
          </a:xfrm>
          <a:prstGeom prst="rect">
            <a:avLst/>
          </a:prstGeom>
        </p:spPr>
      </p:pic>
      <p:pic>
        <p:nvPicPr>
          <p:cNvPr id="11" name="Picture 10">
            <a:extLst>
              <a:ext uri="{FF2B5EF4-FFF2-40B4-BE49-F238E27FC236}">
                <a16:creationId xmlns:a16="http://schemas.microsoft.com/office/drawing/2014/main" id="{464E3B21-1A6C-4FC5-8B8A-C52D64CA44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686" y="5553192"/>
            <a:ext cx="2298413" cy="939683"/>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205679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
        <p:nvSpPr>
          <p:cNvPr id="5" name="TextBox 4">
            <a:extLst>
              <a:ext uri="{FF2B5EF4-FFF2-40B4-BE49-F238E27FC236}">
                <a16:creationId xmlns:a16="http://schemas.microsoft.com/office/drawing/2014/main" id="{E62C701D-1B68-4FA4-8E93-84C7436B3ED9}"/>
              </a:ext>
            </a:extLst>
          </p:cNvPr>
          <p:cNvSpPr txBox="1"/>
          <p:nvPr/>
        </p:nvSpPr>
        <p:spPr>
          <a:xfrm>
            <a:off x="838200" y="4454842"/>
            <a:ext cx="6161566" cy="276999"/>
          </a:xfrm>
          <a:prstGeom prst="rect">
            <a:avLst/>
          </a:prstGeom>
          <a:noFill/>
        </p:spPr>
        <p:txBody>
          <a:bodyPr wrap="square">
            <a:spAutoFit/>
          </a:bodyPr>
          <a:lstStyle/>
          <a:p>
            <a:r>
              <a:rPr lang="en-US" sz="1200" dirty="0"/>
              <a:t>Ben Scofield – NoSQL presentation at </a:t>
            </a:r>
            <a:r>
              <a:rPr lang="en-US" sz="1200" dirty="0" err="1"/>
              <a:t>CodeMash</a:t>
            </a:r>
            <a:r>
              <a:rPr lang="en-US" sz="1200" dirty="0"/>
              <a:t> 2010</a:t>
            </a:r>
          </a:p>
        </p:txBody>
      </p:sp>
    </p:spTree>
    <p:extLst>
      <p:ext uri="{BB962C8B-B14F-4D97-AF65-F5344CB8AC3E}">
        <p14:creationId xmlns:p14="http://schemas.microsoft.com/office/powerpoint/2010/main" val="691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63558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1E8DCE11-8A75-40B0-8270-FDBA6959AAA6}"/>
              </a:ext>
            </a:extLst>
          </p:cNvPr>
          <p:cNvSpPr/>
          <p:nvPr/>
        </p:nvSpPr>
        <p:spPr>
          <a:xfrm>
            <a:off x="1304813" y="245812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6" name="Rectangle: Rounded Corners 5">
            <a:extLst>
              <a:ext uri="{FF2B5EF4-FFF2-40B4-BE49-F238E27FC236}">
                <a16:creationId xmlns:a16="http://schemas.microsoft.com/office/drawing/2014/main" id="{F3DC8A0E-D4C5-4C8A-A903-DC81A720FF91}"/>
              </a:ext>
            </a:extLst>
          </p:cNvPr>
          <p:cNvSpPr/>
          <p:nvPr/>
        </p:nvSpPr>
        <p:spPr>
          <a:xfrm>
            <a:off x="1304814" y="256031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7" name="Rectangle: Rounded Corners 6">
            <a:extLst>
              <a:ext uri="{FF2B5EF4-FFF2-40B4-BE49-F238E27FC236}">
                <a16:creationId xmlns:a16="http://schemas.microsoft.com/office/drawing/2014/main" id="{6A7E6FFB-8108-40CB-8710-C0B1F892D551}"/>
              </a:ext>
            </a:extLst>
          </p:cNvPr>
          <p:cNvSpPr/>
          <p:nvPr/>
        </p:nvSpPr>
        <p:spPr>
          <a:xfrm>
            <a:off x="4654474"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75" y="1527265"/>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7" name="Rectangle: Rounded Corners 6">
            <a:extLst>
              <a:ext uri="{FF2B5EF4-FFF2-40B4-BE49-F238E27FC236}">
                <a16:creationId xmlns:a16="http://schemas.microsoft.com/office/drawing/2014/main" id="{2DD8D0A7-D91E-4F3E-B298-B37FB64586C5}"/>
              </a:ext>
            </a:extLst>
          </p:cNvPr>
          <p:cNvSpPr/>
          <p:nvPr/>
        </p:nvSpPr>
        <p:spPr>
          <a:xfrm>
            <a:off x="8004137"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F9621E76-4AA9-469F-8AA7-7EEE541CC0C9}"/>
              </a:ext>
            </a:extLst>
          </p:cNvPr>
          <p:cNvSpPr/>
          <p:nvPr/>
        </p:nvSpPr>
        <p:spPr>
          <a:xfrm>
            <a:off x="1304812" y="256031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9" name="Rectangle: Rounded Corners 8">
            <a:extLst>
              <a:ext uri="{FF2B5EF4-FFF2-40B4-BE49-F238E27FC236}">
                <a16:creationId xmlns:a16="http://schemas.microsoft.com/office/drawing/2014/main" id="{2C70DC5D-87AA-48F0-A30A-0B8C4A6EC333}"/>
              </a:ext>
            </a:extLst>
          </p:cNvPr>
          <p:cNvSpPr/>
          <p:nvPr/>
        </p:nvSpPr>
        <p:spPr>
          <a:xfrm>
            <a:off x="4654475" y="257075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3480</Words>
  <Application>Microsoft Office PowerPoint</Application>
  <PresentationFormat>Widescreen</PresentationFormat>
  <Paragraphs>726</Paragraphs>
  <Slides>84</Slides>
  <Notes>39</Notes>
  <HiddenSlides>12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81</cp:revision>
  <dcterms:created xsi:type="dcterms:W3CDTF">2021-06-27T14:31:47Z</dcterms:created>
  <dcterms:modified xsi:type="dcterms:W3CDTF">2021-10-08T14:49:59Z</dcterms:modified>
</cp:coreProperties>
</file>